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Open Sans ExtraBold"/>
      <p:bold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2496413-5C76-4C2B-B5A3-D24840422323}">
  <a:tblStyle styleId="{92496413-5C76-4C2B-B5A3-D2484042232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OpenSansExtraBold-bold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OpenSans-regular.fntdata"/><Relationship Id="rId12" Type="http://schemas.openxmlformats.org/officeDocument/2006/relationships/slide" Target="slides/slide5.xml"/><Relationship Id="rId34" Type="http://schemas.openxmlformats.org/officeDocument/2006/relationships/font" Target="fonts/OpenSansExtraBold-boldItalic.fntdata"/><Relationship Id="rId15" Type="http://schemas.openxmlformats.org/officeDocument/2006/relationships/slide" Target="slides/slide8.xml"/><Relationship Id="rId37" Type="http://schemas.openxmlformats.org/officeDocument/2006/relationships/font" Target="fonts/OpenSans-italic.fntdata"/><Relationship Id="rId14" Type="http://schemas.openxmlformats.org/officeDocument/2006/relationships/slide" Target="slides/slide7.xml"/><Relationship Id="rId36" Type="http://schemas.openxmlformats.org/officeDocument/2006/relationships/font" Target="fonts/Open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many of you are interested in learning about ML and AI?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about database indexing or python data structures?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about just python tools and packages?</a:t>
            </a:r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Attempt interactive playdough “demonstration” having audience build coffeee mugs or other 3D objects and then flattening them along the direction they think will preserve as much of the information/structure as possible. Can you still see the hole in the coffee mug handle? The “hollowness” of the cup/bowl? What features are lost?</a:t>
            </a:r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SVD (PCA) will rotate the 3D object until the “longest axis” (most variance) is along the X axis. 2nd-largest variance along Y.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SVD ensures that large variances and anomalies are preserved, but not necessarily fine-grained (small) structure (nostrils, mouth, hooves, tail, musculature, hair)</a:t>
            </a:r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Green dots are favorited tweets. Red dots are other tweets with zero favorites. This is the first 4 dimensions out of 200 (the dimensions with the highest variance)</a:t>
            </a:r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Green dots are favorited tweets. Red dots are other tweets with zero favorites. This is the first 4 dimensions out of 200 (the dimensions with the highest variance)</a:t>
            </a:r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features you might extract are things like number of spammy words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number of articles and conjuctions and other markers for “formality”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But semantic features are things like topics, sometimes not human understandable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and sometimes a dimension is a spectrum of topics across threads (TSNE)</a:t>
            </a:r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wrap="square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R-Trees are nested bounding boxes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They share a lot of the same boundaries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can see how this gets harder as you increase dimensions and your data has “structure.”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R*-Trees do a lot of pruning and optimizing and do well out to 50 dimensions (postgres)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But, it’s still just bounding boxes, and they are aligned with the axes/dimensions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261670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553750" y="3896600"/>
            <a:ext cx="76119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Open Sans"/>
              <a:buChar char="●"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buChar char="○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553738" y="782581"/>
            <a:ext cx="77718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"/>
              <a:buNone/>
              <a:defRPr b="1" i="0" sz="48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2" type="subTitle"/>
          </p:nvPr>
        </p:nvSpPr>
        <p:spPr>
          <a:xfrm>
            <a:off x="553750" y="1353275"/>
            <a:ext cx="5860200" cy="2789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b="1"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553738" y="782581"/>
            <a:ext cx="7771800" cy="979800"/>
          </a:xfrm>
          <a:prstGeom prst="rect">
            <a:avLst/>
          </a:prstGeom>
        </p:spPr>
        <p:txBody>
          <a:bodyPr anchorCtr="0" anchor="ctr" bIns="76025" lIns="76025" rIns="76025" wrap="square" tIns="760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"/>
              <a:buNone/>
              <a:defRPr b="1" i="0" sz="40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53102" y="1469635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"/>
              <a:buChar char="●"/>
              <a:defRPr b="1"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381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7620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143000" marR="0" rtl="0" algn="l">
              <a:spcBef>
                <a:spcPts val="0"/>
              </a:spcBef>
              <a:buSzPct val="100000"/>
              <a:buFont typeface="Open Sans"/>
              <a:buChar char="●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524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9050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286000" marR="0" rtl="0" algn="l">
              <a:spcBef>
                <a:spcPts val="0"/>
              </a:spcBef>
              <a:buSzPct val="100000"/>
              <a:buFont typeface="Open Sans"/>
              <a:buChar char="●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2667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0353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twitter_totalgood_400x400.jpg" id="73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1925" y="3904304"/>
            <a:ext cx="1041375" cy="10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itter_totalgood_400x400.jpg" id="51" name="Shape 5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31925" y="3828104"/>
            <a:ext cx="1041375" cy="10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553738" y="782581"/>
            <a:ext cx="77718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"/>
              <a:buNone/>
              <a:defRPr b="1" i="0" sz="48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324006" y="4695150"/>
            <a:ext cx="457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54" name="Shape 54"/>
          <p:cNvSpPr/>
          <p:nvPr/>
        </p:nvSpPr>
        <p:spPr>
          <a:xfrm>
            <a:off x="0" y="856694"/>
            <a:ext cx="457200" cy="734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 ExtraBold"/>
              <a:buNone/>
              <a:defRPr i="0" sz="4000" u="none" cap="none" strike="noStrike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53102" y="1469635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100000"/>
              <a:buFont typeface="Open Sans"/>
              <a:buChar char="●"/>
              <a:defRPr b="1"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381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7620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143000" marR="0" rtl="0" algn="l">
              <a:spcBef>
                <a:spcPts val="0"/>
              </a:spcBef>
              <a:buSzPct val="100000"/>
              <a:buFont typeface="Open Sans"/>
              <a:buChar char="●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524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9050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286000" marR="0" rtl="0" algn="l">
              <a:spcBef>
                <a:spcPts val="0"/>
              </a:spcBef>
              <a:buSzPct val="100000"/>
              <a:buFont typeface="Open Sans"/>
              <a:buChar char="●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2667000" marR="0" rtl="0" algn="l">
              <a:spcBef>
                <a:spcPts val="0"/>
              </a:spcBef>
              <a:buSzPct val="100000"/>
              <a:buFont typeface="Open Sans"/>
              <a:buChar char="○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035300" marR="0" rtl="0" algn="l">
              <a:spcBef>
                <a:spcPts val="0"/>
              </a:spcBef>
              <a:buSzPct val="100000"/>
              <a:buFont typeface="Open Sans"/>
              <a:buChar char="■"/>
              <a:defRPr i="0" sz="24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7054" y="4685685"/>
            <a:ext cx="2898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wrap="square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sz="1500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5842" y="4685685"/>
            <a:ext cx="213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1200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68" name="Shape 68"/>
          <p:cNvSpPr/>
          <p:nvPr/>
        </p:nvSpPr>
        <p:spPr>
          <a:xfrm>
            <a:off x="0" y="195951"/>
            <a:ext cx="457200" cy="734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witter_totalgood_400x400.jpg" id="69" name="Shape 6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31925" y="3904304"/>
            <a:ext cx="1041375" cy="1041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hyperlink" Target="http://www.cc.gatech.edu/projects/large_models/horse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open?id=0B9EAMzQx-uIsUjZTVlExcFVGWlU" TargetMode="External"/><Relationship Id="rId4" Type="http://schemas.openxmlformats.org/officeDocument/2006/relationships/hyperlink" Target="https://drive.google.com/open?id=0B9EAMzQx-uIsUjZTVlExcFVGWlU" TargetMode="External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otalgood/twip/blob/master/docs/notebooks/09%20Features%20--%20LSI%20with%20Gensim.ipynb" TargetMode="External"/><Relationship Id="rId4" Type="http://schemas.openxmlformats.org/officeDocument/2006/relationships/hyperlink" Target="https://github.com/totalgood/twip/blob/master/docs/notebooks/09%20Features%20--%20LSI%20with%20Gensim.ipynb" TargetMode="External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i-platform.withthebest.com/#/dashboard" TargetMode="External"/><Relationship Id="rId4" Type="http://schemas.openxmlformats.org/officeDocument/2006/relationships/hyperlink" Target="https://ai-platform.withthebest.com/#/dashboard" TargetMode="External"/><Relationship Id="rId5" Type="http://schemas.openxmlformats.org/officeDocument/2006/relationships/hyperlink" Target="https://ai-platform.withthebest.com/#/dashboard" TargetMode="External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718425" y="822425"/>
            <a:ext cx="8297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4000" strike="noStrike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553738" y="782581"/>
            <a:ext cx="7771800" cy="9798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Exploring Hyperspace</a:t>
            </a:r>
          </a:p>
        </p:txBody>
      </p:sp>
      <p:sp>
        <p:nvSpPr>
          <p:cNvPr id="81" name="Shape 81"/>
          <p:cNvSpPr txBox="1"/>
          <p:nvPr>
            <p:ph idx="2" type="subTitle"/>
          </p:nvPr>
        </p:nvSpPr>
        <p:spPr>
          <a:xfrm>
            <a:off x="553750" y="1353275"/>
            <a:ext cx="8135100" cy="278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Hobson Lane</a:t>
            </a:r>
            <a:r>
              <a:rPr b="0" lang="en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0" lang="en">
                <a:solidFill>
                  <a:schemeClr val="dk1"/>
                </a:solidFill>
              </a:rPr>
              <a:t>hobs@totalgood.com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Hashes (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/>
              <a:t>)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53102" y="1469635"/>
            <a:ext cx="7837200" cy="2983500"/>
          </a:xfrm>
          <a:prstGeom prst="rect">
            <a:avLst/>
          </a:prstGeom>
        </p:spPr>
        <p:txBody>
          <a:bodyPr anchorCtr="0" anchor="t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Constant time lookup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Pseudorandom (no “distance”)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Locality-Sensitive Hashes?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Zip Codes work in 2-D, right?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806" y="1383025"/>
            <a:ext cx="3516875" cy="23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Search Index</a:t>
            </a: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59" name="Shape 159"/>
          <p:cNvGraphicFramePr/>
          <p:nvPr/>
        </p:nvGraphicFramePr>
        <p:xfrm>
          <a:off x="82613" y="115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{92496413-5C76-4C2B-B5A3-D24840422323}</a:tableStyleId>
              </a:tblPr>
              <a:tblGrid>
                <a:gridCol w="371025"/>
                <a:gridCol w="675775"/>
                <a:gridCol w="927500"/>
                <a:gridCol w="821525"/>
                <a:gridCol w="821525"/>
                <a:gridCol w="821525"/>
                <a:gridCol w="834750"/>
              </a:tblGrid>
              <a:tr h="454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100th Cosine Distance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Top 1 Correct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Top 2 Correct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Top 10 Correct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Top 100 Correct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4254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7727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0.0003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12198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0.0028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9920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0.0143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11310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0.0166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12002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0.0246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11859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0.0334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6958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0.0378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5196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0.0513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3019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0.0695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12263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0.0606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1562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0.0871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733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0.1379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6350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0.1375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  <a:tr h="1981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10980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0.0942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TRUE</a:t>
                      </a:r>
                    </a:p>
                  </a:txBody>
                  <a:tcPr marT="19050" marB="19050" marR="28575" marL="28575" anchor="b">
                    <a:solidFill>
                      <a:srgbClr val="66CC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FALSE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160" name="Shape 160"/>
          <p:cNvSpPr txBox="1"/>
          <p:nvPr/>
        </p:nvSpPr>
        <p:spPr>
          <a:xfrm>
            <a:off x="5356250" y="758875"/>
            <a:ext cx="36729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lshash3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Variance Maximizing D-Reducers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53102" y="1469635"/>
            <a:ext cx="7837229" cy="29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73050" lvl="0" marL="355600" marR="0" rtl="0" algn="l">
              <a:spcBef>
                <a:spcPts val="0"/>
              </a:spcBef>
              <a:buClr>
                <a:srgbClr val="333333"/>
              </a:buClr>
              <a:buSzPct val="43333"/>
              <a:buFont typeface="Noto Sans Symbols"/>
              <a:buChar char="●"/>
            </a:pPr>
            <a:r>
              <a:rPr b="1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  <a:r>
              <a:rPr b="0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Principal Component Analysis</a:t>
            </a:r>
          </a:p>
          <a:p>
            <a:pPr indent="-273050" lvl="0" marL="355600" marR="0" rtl="0" algn="l">
              <a:spcBef>
                <a:spcPts val="0"/>
              </a:spcBef>
              <a:buClr>
                <a:srgbClr val="333333"/>
              </a:buClr>
              <a:buSzPct val="43333"/>
              <a:buFont typeface="Noto Sans Symbols"/>
              <a:buChar char="●"/>
            </a:pPr>
            <a:r>
              <a:rPr b="1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LSI</a:t>
            </a:r>
            <a:r>
              <a:rPr b="0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Latent Semantic Indexing</a:t>
            </a:r>
          </a:p>
          <a:p>
            <a:pPr indent="-273050" lvl="0" marL="355600" marR="0" rtl="0" algn="l">
              <a:spcBef>
                <a:spcPts val="0"/>
              </a:spcBef>
              <a:buClr>
                <a:srgbClr val="333333"/>
              </a:buClr>
              <a:buSzPct val="43333"/>
              <a:buFont typeface="Noto Sans Symbols"/>
              <a:buChar char="●"/>
            </a:pPr>
            <a:r>
              <a:rPr b="1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LSA</a:t>
            </a:r>
            <a:r>
              <a:rPr b="0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Latent Semantic Analysis</a:t>
            </a:r>
          </a:p>
          <a:p>
            <a:pPr indent="-273050" lvl="0" marL="355600" marR="0" rtl="0" algn="l">
              <a:spcBef>
                <a:spcPts val="0"/>
              </a:spcBef>
              <a:buClr>
                <a:srgbClr val="333333"/>
              </a:buClr>
              <a:buSzPct val="43333"/>
              <a:buFont typeface="Noto Sans Symbols"/>
              <a:buChar char="●"/>
            </a:pPr>
            <a:r>
              <a:rPr b="1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SVD</a:t>
            </a:r>
            <a:r>
              <a:rPr b="0" lang="en" sz="3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Singular Value Decomposition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3478"/>
              <a:buFont typeface="Noto Sans Symbols"/>
              <a:buChar char="●"/>
            </a:pP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3478"/>
              <a:buFont typeface="Noto Sans Symbols"/>
              <a:buChar char="●"/>
            </a:pP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One way to "squash" our hyperspace would be to </a:t>
            </a:r>
            <a:r>
              <a:rPr b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"lemmatize"</a:t>
            </a: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LSI</a:t>
            </a: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LSA</a:t>
            </a: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SVD, and PCA together</a:t>
            </a: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eliminating 12 dimensions </a:t>
            </a: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Some 3D Vectors</a:t>
            </a: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0" y="945154"/>
            <a:ext cx="7796700" cy="40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653100" y="4108653"/>
            <a:ext cx="5806200" cy="926700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37425" lIns="74825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useful is this 2D projection?</a:t>
            </a: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dk1"/>
                </a:solidFill>
              </a:rPr>
              <a:t>Image?</a:t>
            </a: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dk1"/>
                </a:solidFill>
              </a:rPr>
              <a:t>Document?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Time series?</a:t>
            </a: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1500"/>
              <a:t>Person, place, or thing?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02" y="694157"/>
            <a:ext cx="8304850" cy="435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2" name="Shape 182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Better projection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79" y="871003"/>
            <a:ext cx="8211456" cy="430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Better Projection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Best Projection by Human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608" y="933218"/>
            <a:ext cx="7827105" cy="410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47" y="808789"/>
            <a:ext cx="8470800" cy="4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What PCA "sees"</a:t>
            </a:r>
          </a:p>
        </p:txBody>
      </p:sp>
      <p:sp>
        <p:nvSpPr>
          <p:cNvPr id="203" name="Shape 203"/>
          <p:cNvSpPr/>
          <p:nvPr/>
        </p:nvSpPr>
        <p:spPr>
          <a:xfrm>
            <a:off x="414725" y="1104950"/>
            <a:ext cx="3455400" cy="18717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7425" lIns="74825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from sklearn.decomposition import PCA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pca = PCA(</a:t>
            </a:r>
            <a:r>
              <a:rPr b="1"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n_components=2</a:t>
            </a: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horse_2d = pca.fit_transform(horse_3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horse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array([[ 0.05345299, -0.01176284],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[-0.04042495,  0.00867702],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[ 0.01822556,  0.06463228],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...,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[-0.09842423, -0.01486043],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[ 0.04317155, -0.01602001],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0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[-0.09122991, -0.02736549]])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2033655" y="3857301"/>
            <a:ext cx="497700" cy="249000"/>
          </a:xfrm>
          <a:prstGeom prst="straightConnector1">
            <a:avLst/>
          </a:prstGeom>
          <a:noFill/>
          <a:ln cap="flat" cmpd="sng" w="57225">
            <a:solidFill>
              <a:srgbClr val="FF333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5" name="Shape 205"/>
          <p:cNvCxnSpPr/>
          <p:nvPr/>
        </p:nvCxnSpPr>
        <p:spPr>
          <a:xfrm flipH="1">
            <a:off x="7171375" y="2193025"/>
            <a:ext cx="435000" cy="258300"/>
          </a:xfrm>
          <a:prstGeom prst="straightConnector1">
            <a:avLst/>
          </a:prstGeom>
          <a:noFill/>
          <a:ln cap="flat" cmpd="sng" w="57225">
            <a:solidFill>
              <a:srgbClr val="FF333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6" name="Shape 206"/>
          <p:cNvCxnSpPr/>
          <p:nvPr/>
        </p:nvCxnSpPr>
        <p:spPr>
          <a:xfrm flipH="1">
            <a:off x="5424015" y="3421799"/>
            <a:ext cx="497664" cy="248858"/>
          </a:xfrm>
          <a:prstGeom prst="straightConnector1">
            <a:avLst/>
          </a:prstGeom>
          <a:noFill/>
          <a:ln cap="flat" cmpd="sng" w="57225">
            <a:solidFill>
              <a:srgbClr val="FF333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999675" y="3369625"/>
            <a:ext cx="1385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Outlier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685925" y="2894100"/>
            <a:ext cx="3000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Void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6997650" y="1676475"/>
            <a:ext cx="1385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Anomaly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335075" y="3249575"/>
            <a:ext cx="67743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</a:rPr>
              <a:t>… It’s </a:t>
            </a:r>
            <a:r>
              <a:rPr b="1" lang="en" sz="3000">
                <a:solidFill>
                  <a:srgbClr val="333333"/>
                </a:solidFill>
              </a:rPr>
              <a:t>Mr. Ed,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</a:rPr>
              <a:t>or a plastic toy on a 3D scanner.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 Horse is a Horse unless...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976" y="933224"/>
            <a:ext cx="2859300" cy="2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4549700" y="4044025"/>
            <a:ext cx="1560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425" lIns="74825" rIns="74825" wrap="square" tIns="37425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0" lang="en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r>
              <a:rPr b="0" lang="en" sz="1000" u="sng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Georgia Tech</a:t>
            </a:r>
          </a:p>
        </p:txBody>
      </p:sp>
      <p:cxnSp>
        <p:nvCxnSpPr>
          <p:cNvPr id="219" name="Shape 219"/>
          <p:cNvCxnSpPr/>
          <p:nvPr/>
        </p:nvCxnSpPr>
        <p:spPr>
          <a:xfrm flipH="1">
            <a:off x="5843050" y="2285175"/>
            <a:ext cx="568200" cy="459600"/>
          </a:xfrm>
          <a:prstGeom prst="straightConnector1">
            <a:avLst/>
          </a:prstGeom>
          <a:noFill/>
          <a:ln cap="flat" cmpd="sng" w="57225">
            <a:solidFill>
              <a:srgbClr val="FF333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6372150" y="833750"/>
            <a:ext cx="161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Residual injection molding plastic?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Recurrent </a:t>
            </a: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Chatbot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700" y="1122800"/>
            <a:ext cx="5344200" cy="38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3700" strike="noStrike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53102" y="1469635"/>
            <a:ext cx="7837200" cy="2983500"/>
          </a:xfrm>
          <a:prstGeom prst="rect">
            <a:avLst/>
          </a:prstGeom>
        </p:spPr>
        <p:txBody>
          <a:bodyPr anchorCtr="0" anchor="t" bIns="76025" lIns="76025" rIns="76025" wrap="square" tIns="76025">
            <a:noAutofit/>
          </a:bodyPr>
          <a:lstStyle/>
          <a:p>
            <a:pPr indent="-266700" lvl="0" marL="355600" rtl="0">
              <a:spcBef>
                <a:spcPts val="0"/>
              </a:spcBef>
              <a:buClr>
                <a:srgbClr val="333333"/>
              </a:buClr>
              <a:buSzPct val="43478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10-D</a:t>
            </a:r>
          </a:p>
          <a:p>
            <a:pPr indent="-273050" lvl="1" marL="723900" rtl="0">
              <a:spcBef>
                <a:spcPts val="0"/>
              </a:spcBef>
              <a:buClr>
                <a:srgbClr val="333333"/>
              </a:buClr>
              <a:buSzPct val="73913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Physics breaks (string theory = 12D)</a:t>
            </a:r>
          </a:p>
          <a:p>
            <a:pPr indent="-311150" lvl="1" marL="7239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 mind breaks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rtl="0">
              <a:spcBef>
                <a:spcPts val="0"/>
              </a:spcBef>
              <a:buClr>
                <a:srgbClr val="333333"/>
              </a:buClr>
              <a:buSzPct val="43478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Fails</a:t>
            </a:r>
          </a:p>
          <a:p>
            <a:pPr indent="-273050" lvl="1" marL="723900" rtl="0">
              <a:spcBef>
                <a:spcPts val="0"/>
              </a:spcBef>
              <a:buClr>
                <a:srgbClr val="333333"/>
              </a:buClr>
              <a:buSzPct val="73913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Bounding boxes are useless (empty or full)</a:t>
            </a:r>
          </a:p>
          <a:p>
            <a:pPr indent="-273050" lvl="1" marL="723900" rtl="0">
              <a:spcBef>
                <a:spcPts val="0"/>
              </a:spcBef>
              <a:buClr>
                <a:srgbClr val="333333"/>
              </a:buClr>
              <a:buSzPct val="73913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</a:p>
          <a:p>
            <a:pPr indent="-273050" lvl="1" marL="723900" rtl="0">
              <a:spcBef>
                <a:spcPts val="0"/>
              </a:spcBef>
              <a:buClr>
                <a:srgbClr val="333333"/>
              </a:buClr>
              <a:buSzPct val="73913"/>
              <a:buFont typeface="Noto Sans Symbols"/>
            </a:pPr>
            <a:r>
              <a:rPr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Locality-sentiive hashes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High-D?</a:t>
            </a: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Deep Dive into SVD</a:t>
            </a:r>
          </a:p>
        </p:txBody>
      </p:sp>
      <p:pic>
        <p:nvPicPr>
          <p:cNvPr id="234" name="Shape 23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675" y="1227219"/>
            <a:ext cx="6680474" cy="377503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653102" y="204769"/>
            <a:ext cx="8032832" cy="8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Open Spaces Twitter Bot</a:t>
            </a:r>
          </a:p>
        </p:txBody>
      </p:sp>
      <p:sp>
        <p:nvSpPr>
          <p:cNvPr id="241" name="Shape 241"/>
          <p:cNvSpPr/>
          <p:nvPr/>
        </p:nvSpPr>
        <p:spPr>
          <a:xfrm>
            <a:off x="284426" y="1196283"/>
            <a:ext cx="1326777" cy="1689835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streaming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 </a:t>
            </a:r>
          </a:p>
        </p:txBody>
      </p:sp>
      <p:sp>
        <p:nvSpPr>
          <p:cNvPr id="242" name="Shape 242"/>
          <p:cNvSpPr/>
          <p:nvPr/>
        </p:nvSpPr>
        <p:spPr>
          <a:xfrm flipH="1" rot="10800000">
            <a:off x="2013188" y="2041567"/>
            <a:ext cx="402311" cy="40757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43" name="Shape 243"/>
          <p:cNvSpPr/>
          <p:nvPr/>
        </p:nvSpPr>
        <p:spPr>
          <a:xfrm>
            <a:off x="3546346" y="1102226"/>
            <a:ext cx="1445642" cy="1478452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&amp; room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500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Compose &amp; schedule tweets</a:t>
            </a:r>
          </a:p>
        </p:txBody>
      </p:sp>
      <p:sp>
        <p:nvSpPr>
          <p:cNvPr id="244" name="Shape 244"/>
          <p:cNvSpPr/>
          <p:nvPr/>
        </p:nvSpPr>
        <p:spPr>
          <a:xfrm>
            <a:off x="5504347" y="2732541"/>
            <a:ext cx="1445642" cy="45068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Celery </a:t>
            </a:r>
          </a:p>
        </p:txBody>
      </p:sp>
      <p:sp>
        <p:nvSpPr>
          <p:cNvPr id="245" name="Shape 245"/>
          <p:cNvSpPr/>
          <p:nvPr/>
        </p:nvSpPr>
        <p:spPr>
          <a:xfrm flipH="1">
            <a:off x="6223412" y="3183229"/>
            <a:ext cx="1633" cy="63757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46" name="Shape 246"/>
          <p:cNvSpPr/>
          <p:nvPr/>
        </p:nvSpPr>
        <p:spPr>
          <a:xfrm flipH="1">
            <a:off x="5175836" y="3530797"/>
            <a:ext cx="2039312" cy="11054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Sends tweet</a:t>
            </a:r>
          </a:p>
        </p:txBody>
      </p:sp>
      <p:sp>
        <p:nvSpPr>
          <p:cNvPr id="247" name="Shape 247"/>
          <p:cNvSpPr/>
          <p:nvPr/>
        </p:nvSpPr>
        <p:spPr>
          <a:xfrm>
            <a:off x="5878574" y="2155464"/>
            <a:ext cx="697513" cy="52221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 flipH="1" rot="10800000">
            <a:off x="7570436" y="1544341"/>
            <a:ext cx="815072" cy="10140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49" name="Shape 249"/>
          <p:cNvSpPr/>
          <p:nvPr/>
        </p:nvSpPr>
        <p:spPr>
          <a:xfrm flipH="1">
            <a:off x="6978072" y="1442201"/>
            <a:ext cx="591384" cy="19105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50" name="Shape 250"/>
          <p:cNvSpPr/>
          <p:nvPr/>
        </p:nvSpPr>
        <p:spPr>
          <a:xfrm>
            <a:off x="7570436" y="1102226"/>
            <a:ext cx="1165135" cy="679951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approval </a:t>
            </a:r>
          </a:p>
        </p:txBody>
      </p:sp>
      <p:sp>
        <p:nvSpPr>
          <p:cNvPr id="251" name="Shape 251"/>
          <p:cNvSpPr/>
          <p:nvPr/>
        </p:nvSpPr>
        <p:spPr>
          <a:xfrm flipH="1" rot="10800000">
            <a:off x="946998" y="3719156"/>
            <a:ext cx="55187" cy="83230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52" name="Shape 252"/>
          <p:cNvSpPr/>
          <p:nvPr/>
        </p:nvSpPr>
        <p:spPr>
          <a:xfrm>
            <a:off x="51269" y="3298595"/>
            <a:ext cx="2627757" cy="1043196"/>
          </a:xfrm>
          <a:prstGeom prst="cloud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Tweet with target word in text</a:t>
            </a:r>
          </a:p>
        </p:txBody>
      </p:sp>
      <p:sp>
        <p:nvSpPr>
          <p:cNvPr id="253" name="Shape 253"/>
          <p:cNvSpPr/>
          <p:nvPr/>
        </p:nvSpPr>
        <p:spPr>
          <a:xfrm>
            <a:off x="6950315" y="2732541"/>
            <a:ext cx="1122356" cy="45068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RabbitMq</a:t>
            </a:r>
          </a:p>
        </p:txBody>
      </p:sp>
      <p:sp>
        <p:nvSpPr>
          <p:cNvPr id="254" name="Shape 254"/>
          <p:cNvSpPr/>
          <p:nvPr/>
        </p:nvSpPr>
        <p:spPr>
          <a:xfrm>
            <a:off x="2013841" y="1111779"/>
            <a:ext cx="1266365" cy="1043196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Spam/Troll Filter</a:t>
            </a:r>
          </a:p>
        </p:txBody>
      </p:sp>
      <p:sp>
        <p:nvSpPr>
          <p:cNvPr id="255" name="Shape 255"/>
          <p:cNvSpPr/>
          <p:nvPr/>
        </p:nvSpPr>
        <p:spPr>
          <a:xfrm>
            <a:off x="5584025" y="1152928"/>
            <a:ext cx="1394700" cy="960651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DRF API</a:t>
            </a:r>
          </a:p>
        </p:txBody>
      </p:sp>
      <p:sp>
        <p:nvSpPr>
          <p:cNvPr id="256" name="Shape 256"/>
          <p:cNvSpPr/>
          <p:nvPr/>
        </p:nvSpPr>
        <p:spPr>
          <a:xfrm flipH="1" rot="10800000">
            <a:off x="5583699" y="1841452"/>
            <a:ext cx="591058" cy="20795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57" name="Shape 257"/>
          <p:cNvSpPr/>
          <p:nvPr/>
        </p:nvSpPr>
        <p:spPr>
          <a:xfrm>
            <a:off x="3280533" y="1633499"/>
            <a:ext cx="265486" cy="20770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58" name="Shape 258"/>
          <p:cNvSpPr/>
          <p:nvPr/>
        </p:nvSpPr>
        <p:spPr>
          <a:xfrm>
            <a:off x="1931550" y="4003285"/>
            <a:ext cx="2627757" cy="1043196"/>
          </a:xfrm>
          <a:prstGeom prst="cloud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Tweets gathered from search API</a:t>
            </a:r>
          </a:p>
        </p:txBody>
      </p:sp>
      <p:sp>
        <p:nvSpPr>
          <p:cNvPr id="259" name="Shape 259"/>
          <p:cNvSpPr/>
          <p:nvPr/>
        </p:nvSpPr>
        <p:spPr>
          <a:xfrm>
            <a:off x="2104296" y="2467516"/>
            <a:ext cx="1266365" cy="548174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LSI Model</a:t>
            </a:r>
          </a:p>
        </p:txBody>
      </p:sp>
      <p:sp>
        <p:nvSpPr>
          <p:cNvPr id="260" name="Shape 260"/>
          <p:cNvSpPr/>
          <p:nvPr/>
        </p:nvSpPr>
        <p:spPr>
          <a:xfrm rot="10800000">
            <a:off x="2692110" y="2155519"/>
            <a:ext cx="90600" cy="31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61" name="Shape 261"/>
          <p:cNvSpPr/>
          <p:nvPr/>
        </p:nvSpPr>
        <p:spPr>
          <a:xfrm rot="10800000">
            <a:off x="2863053" y="2978805"/>
            <a:ext cx="507600" cy="1046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sp>
      <p:sp>
        <p:nvSpPr>
          <p:cNvPr id="262" name="Shape 262"/>
          <p:cNvSpPr/>
          <p:nvPr/>
        </p:nvSpPr>
        <p:spPr>
          <a:xfrm>
            <a:off x="4478976" y="3895511"/>
            <a:ext cx="643306" cy="397291"/>
          </a:xfrm>
          <a:prstGeom prst="flowChartExtract">
            <a:avLst/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" sz="2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263" name="Shape 263"/>
          <p:cNvSpPr/>
          <p:nvPr/>
        </p:nvSpPr>
        <p:spPr>
          <a:xfrm>
            <a:off x="4250390" y="3670167"/>
            <a:ext cx="265486" cy="45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gensim.models.</a:t>
            </a:r>
            <a:r>
              <a:rPr b="1" lang="en" sz="37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LsiModel</a:t>
            </a:r>
          </a:p>
        </p:txBody>
      </p:sp>
      <p:pic>
        <p:nvPicPr>
          <p:cNvPr id="270" name="Shape 27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050" y="1063675"/>
            <a:ext cx="5863349" cy="39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PCA Generalizes Well</a:t>
            </a:r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8" name="Shape 278"/>
          <p:cNvSpPr txBox="1"/>
          <p:nvPr/>
        </p:nvSpPr>
        <p:spPr>
          <a:xfrm>
            <a:off x="1423325" y="1071750"/>
            <a:ext cx="654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LSA on </a:t>
            </a:r>
            <a:r>
              <a:rPr b="1" lang="en" sz="2050">
                <a:solidFill>
                  <a:srgbClr val="14171A"/>
                </a:solidFill>
                <a:highlight>
                  <a:srgbClr val="FFFFFF"/>
                </a:highlight>
              </a:rPr>
              <a:t>5.5 M</a:t>
            </a: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 tweets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81.2% accuracy for </a:t>
            </a:r>
            <a:r>
              <a:rPr b="1" lang="en" sz="2050">
                <a:solidFill>
                  <a:srgbClr val="14171A"/>
                </a:solidFill>
                <a:highlight>
                  <a:srgbClr val="FFFFFF"/>
                </a:highlight>
              </a:rPr>
              <a:t>50 k </a:t>
            </a: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bot/human tweet examples</a:t>
            </a:r>
          </a:p>
          <a:p>
            <a:pPr lvl="0">
              <a:spcBef>
                <a:spcPts val="0"/>
              </a:spcBef>
              <a:buNone/>
            </a:pP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79.6% accuracy for </a:t>
            </a:r>
            <a:r>
              <a:rPr b="1" lang="en" sz="2050">
                <a:solidFill>
                  <a:srgbClr val="14171A"/>
                </a:solidFill>
                <a:highlight>
                  <a:srgbClr val="FFFFFF"/>
                </a:highlight>
              </a:rPr>
              <a:t>3.3 k</a:t>
            </a: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 bot/human examples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50">
              <a:solidFill>
                <a:srgbClr val="14171A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Only 1.6% gain for </a:t>
            </a:r>
            <a:r>
              <a:rPr b="1" lang="en" sz="2050">
                <a:solidFill>
                  <a:srgbClr val="14171A"/>
                </a:solidFill>
                <a:highlight>
                  <a:srgbClr val="FFFFFF"/>
                </a:highlight>
              </a:rPr>
              <a:t>15x</a:t>
            </a:r>
            <a:r>
              <a:rPr lang="en" sz="2050">
                <a:solidFill>
                  <a:srgbClr val="14171A"/>
                </a:solidFill>
                <a:highlight>
                  <a:srgbClr val="FFFFFF"/>
                </a:highlight>
              </a:rPr>
              <a:t> labeled data!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81" y="1216069"/>
            <a:ext cx="4203317" cy="338138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indent="0" lvl="0" marL="76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annoy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50" y="1216044"/>
            <a:ext cx="3775031" cy="377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NLP in Action</a:t>
            </a:r>
          </a:p>
        </p:txBody>
      </p:sp>
      <p:sp>
        <p:nvSpPr>
          <p:cNvPr id="292" name="Shape 292">
            <a:hlinkClick r:id="rId4"/>
          </p:cNvPr>
          <p:cNvSpPr txBox="1"/>
          <p:nvPr>
            <p:ph idx="1" type="body"/>
          </p:nvPr>
        </p:nvSpPr>
        <p:spPr>
          <a:xfrm>
            <a:off x="4271151" y="1469625"/>
            <a:ext cx="4219200" cy="2983500"/>
          </a:xfrm>
          <a:prstGeom prst="rect">
            <a:avLst/>
          </a:prstGeom>
        </p:spPr>
        <p:txBody>
          <a:bodyPr anchorCtr="0" anchor="t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NL Search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NL Modeling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NL Generation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CNNs, RNNs, and LSTMs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Word2Vec, GloVe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4" name="Shape 29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27" y="936825"/>
            <a:ext cx="3207000" cy="390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53102" y="1469635"/>
            <a:ext cx="7837200" cy="2983500"/>
          </a:xfrm>
          <a:prstGeom prst="rect">
            <a:avLst/>
          </a:prstGeom>
        </p:spPr>
        <p:txBody>
          <a:bodyPr anchorCtr="0" anchor="t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Time Series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Natural Language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Mental Gymnastics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53102" y="1469635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0" i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"Imagine a 3D space and then say 12 dimensions to yourself forcefully over and over again."</a:t>
            </a:r>
          </a:p>
          <a:p>
            <a:pPr indent="-279400" lvl="1" marL="7239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Noto Sans Symbols"/>
              <a:buChar char="−"/>
            </a:pPr>
            <a:r>
              <a:rPr b="0" i="0" lang="en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Geoffrey Hinton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i="1" sz="2300">
              <a:solidFill>
                <a:srgbClr val="333333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i="1" lang="en" sz="2300">
                <a:solidFill>
                  <a:srgbClr val="333333"/>
                </a:solidFill>
              </a:rPr>
              <a:t>“I</a:t>
            </a:r>
            <a:r>
              <a:rPr b="0" i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magine </a:t>
            </a:r>
            <a:r>
              <a:rPr i="1" lang="en" sz="2300">
                <a:solidFill>
                  <a:srgbClr val="333333"/>
                </a:solidFill>
              </a:rPr>
              <a:t>a</a:t>
            </a:r>
            <a:r>
              <a:rPr b="0" i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3D sphere </a:t>
            </a:r>
            <a:r>
              <a:rPr i="1" lang="en" sz="2300">
                <a:solidFill>
                  <a:srgbClr val="333333"/>
                </a:solidFill>
              </a:rPr>
              <a:t>at the edge of </a:t>
            </a:r>
            <a:r>
              <a:rPr b="0" i="1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universe, your vectors are out there.</a:t>
            </a:r>
            <a:r>
              <a:rPr i="1" lang="en" sz="2300">
                <a:solidFill>
                  <a:srgbClr val="333333"/>
                </a:solidFill>
              </a:rPr>
              <a:t>”</a:t>
            </a:r>
          </a:p>
          <a:p>
            <a:pPr indent="-279400" lvl="1" marL="723900" rtl="0">
              <a:spcBef>
                <a:spcPts val="0"/>
              </a:spcBef>
              <a:buClr>
                <a:srgbClr val="333333"/>
              </a:buClr>
              <a:buSzPct val="100000"/>
              <a:buFont typeface="Noto Sans Symbols"/>
              <a:buChar char="−"/>
            </a:pPr>
            <a:r>
              <a:rPr lang="en" sz="1800">
                <a:solidFill>
                  <a:srgbClr val="333333"/>
                </a:solidFill>
              </a:rPr>
              <a:t>Anonymous</a:t>
            </a: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Why Squash?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53102" y="1469635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5000"/>
              <a:buFont typeface="Noto Sans Symbols"/>
              <a:buChar char="●"/>
            </a:pPr>
            <a:r>
              <a:rPr b="1" lang="en" sz="4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b="1" lang="en" sz="4000">
                <a:solidFill>
                  <a:srgbClr val="333333"/>
                </a:solidFill>
              </a:rPr>
              <a:t>Extraction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5000"/>
              <a:buFont typeface="Noto Sans Symbols"/>
              <a:buChar char="●"/>
            </a:pPr>
            <a:r>
              <a:rPr b="1" lang="en" sz="4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5000"/>
              <a:buFont typeface="Noto Sans Symbols"/>
              <a:buChar char="●"/>
            </a:pPr>
            <a:r>
              <a:rPr b="1" lang="en" sz="4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Dimension Reduction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5000"/>
              <a:buFont typeface="Noto Sans Symbols"/>
              <a:buChar char="●"/>
            </a:pPr>
            <a:r>
              <a:rPr b="1" lang="en" sz="40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Generalization</a:t>
            </a:r>
          </a:p>
          <a:p>
            <a:pPr indent="-266700" lvl="0" marL="355600" marR="0" rtl="0" algn="l">
              <a:spcBef>
                <a:spcPts val="0"/>
              </a:spcBef>
              <a:buClr>
                <a:srgbClr val="333333"/>
              </a:buClr>
              <a:buSzPct val="45000"/>
              <a:buFont typeface="Noto Sans Symbols"/>
              <a:buChar char="●"/>
            </a:pPr>
            <a:r>
              <a:rPr b="1" lang="en" sz="40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Stereotyping?</a:t>
            </a: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53102" y="204769"/>
            <a:ext cx="8032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700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"Issues" for </a:t>
            </a:r>
            <a:r>
              <a:rPr b="1" lang="en" sz="37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53102" y="1469635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1" lang="en" sz="2400">
                <a:solidFill>
                  <a:srgbClr val="333333"/>
                </a:solidFill>
              </a:rPr>
              <a:t>Features are</a:t>
            </a:r>
            <a:r>
              <a:rPr b="1" lang="en" sz="2400" strike="noStrike">
                <a:solidFill>
                  <a:srgbClr val="333333"/>
                </a:solidFill>
              </a:rPr>
              <a:t> far from each other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33333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b="1" lang="en" sz="2400">
                <a:solidFill>
                  <a:srgbClr val="333333"/>
                </a:solidFill>
              </a:rPr>
              <a:t>Features </a:t>
            </a:r>
            <a:r>
              <a:rPr b="1" lang="en" sz="2400" strike="noStrike">
                <a:solidFill>
                  <a:srgbClr val="333333"/>
                </a:solidFill>
              </a:rPr>
              <a:t>on a thin shell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33333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b="1" lang="en" sz="2400">
                <a:solidFill>
                  <a:srgbClr val="333333"/>
                </a:solidFill>
              </a:rPr>
              <a:t>Manifolds have many s</a:t>
            </a:r>
            <a:r>
              <a:rPr b="1" lang="en" sz="2400" strike="noStrike">
                <a:solidFill>
                  <a:srgbClr val="333333"/>
                </a:solidFill>
              </a:rPr>
              <a:t>addle points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33333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b="1" lang="en" sz="2400">
                <a:solidFill>
                  <a:srgbClr val="333333"/>
                </a:solidFill>
              </a:rPr>
              <a:t>Costs have l</a:t>
            </a:r>
            <a:r>
              <a:rPr b="1" lang="en" sz="2400" strike="noStrike">
                <a:solidFill>
                  <a:srgbClr val="333333"/>
                </a:solidFill>
              </a:rPr>
              <a:t>ocal minima (though fewer than saddles)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33333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b="1" lang="en" sz="2400" strike="noStrike">
                <a:solidFill>
                  <a:srgbClr val="333333"/>
                </a:solidFill>
              </a:rPr>
              <a:t>Classes </a:t>
            </a:r>
            <a:r>
              <a:rPr b="1" lang="en" sz="2400">
                <a:solidFill>
                  <a:srgbClr val="333333"/>
                </a:solidFill>
              </a:rPr>
              <a:t>far away in</a:t>
            </a:r>
            <a:r>
              <a:rPr b="1" lang="en" sz="2400" strike="noStrike">
                <a:solidFill>
                  <a:srgbClr val="333333"/>
                </a:solidFill>
              </a:rPr>
              <a:t> </a:t>
            </a:r>
            <a:r>
              <a:rPr b="1" lang="en" sz="2400">
                <a:solidFill>
                  <a:srgbClr val="333333"/>
                </a:solidFill>
              </a:rPr>
              <a:t>feature space</a:t>
            </a: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653102" y="1182076"/>
            <a:ext cx="78372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349250" lvl="0" marL="355600" rtl="0">
              <a:spcBef>
                <a:spcPts val="0"/>
              </a:spcBef>
              <a:buClr>
                <a:srgbClr val="333333"/>
              </a:buClr>
              <a:buSzPct val="100000"/>
              <a:buFont typeface="Noto Sans Symbols"/>
              <a:buChar char="●"/>
            </a:pPr>
            <a:r>
              <a:rPr lang="en" sz="2300">
                <a:solidFill>
                  <a:srgbClr val="333333"/>
                </a:solidFill>
              </a:rPr>
              <a:t>Great for discrete or sparse vectors</a:t>
            </a:r>
          </a:p>
          <a:p>
            <a:pPr indent="-374650" lvl="0" marL="914400" rtl="0">
              <a:spcBef>
                <a:spcPts val="0"/>
              </a:spcBef>
              <a:buClr>
                <a:srgbClr val="333333"/>
              </a:buClr>
              <a:buSzPct val="100000"/>
              <a:buChar char="➔"/>
            </a:pPr>
            <a:r>
              <a:rPr lang="en" sz="2300">
                <a:solidFill>
                  <a:srgbClr val="333333"/>
                </a:solidFill>
              </a:rPr>
              <a:t>[1 2 3 1 1 2 3 4 1 2 1 3 4]</a:t>
            </a:r>
          </a:p>
          <a:p>
            <a:pPr indent="-374650" lvl="0" marL="914400" rtl="0">
              <a:spcBef>
                <a:spcPts val="0"/>
              </a:spcBef>
              <a:buClr>
                <a:srgbClr val="333333"/>
              </a:buClr>
              <a:buSzPct val="100000"/>
              <a:buChar char="➔"/>
            </a:pPr>
            <a:r>
              <a:rPr lang="en" sz="2300">
                <a:solidFill>
                  <a:srgbClr val="333333"/>
                </a:solidFill>
              </a:rPr>
              <a:t>[42 0 0 3 0 9 0 0 12 0 1 0 0]</a:t>
            </a:r>
          </a:p>
          <a:p>
            <a:pPr indent="-374650" lvl="0" marL="914400" rtl="0">
              <a:spcBef>
                <a:spcPts val="0"/>
              </a:spcBef>
              <a:buClr>
                <a:srgbClr val="333333"/>
              </a:buClr>
              <a:buSzPct val="100000"/>
              <a:buChar char="➔"/>
            </a:pPr>
            <a:r>
              <a:rPr lang="en" sz="2300">
                <a:solidFill>
                  <a:srgbClr val="333333"/>
                </a:solidFill>
              </a:rPr>
              <a:t>[“A” 0  0  0  0  0  0  0  0  “and” 0 0 0 0 0 0 0 0 “cat”]</a:t>
            </a:r>
          </a:p>
          <a:p>
            <a:pPr indent="-374650" lvl="0" marL="914400" rtl="0">
              <a:spcBef>
                <a:spcPts val="0"/>
              </a:spcBef>
              <a:buClr>
                <a:srgbClr val="333333"/>
              </a:buClr>
              <a:buSzPct val="100000"/>
              <a:buChar char="➔"/>
            </a:pPr>
            <a:r>
              <a:rPr lang="en" sz="2300">
                <a:solidFill>
                  <a:srgbClr val="333333"/>
                </a:solidFill>
              </a:rPr>
              <a:t>[0.123 0 0 0 0 0 0.567 0 0 0 0 -.42 0 0 0 2.718 0 0 0]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333333"/>
              </a:solidFill>
            </a:endParaRPr>
          </a:p>
          <a:p>
            <a:pPr indent="-349250" lvl="0" marL="355600" rtl="0">
              <a:spcBef>
                <a:spcPts val="0"/>
              </a:spcBef>
              <a:buClr>
                <a:srgbClr val="333333"/>
              </a:buClr>
              <a:buSzPct val="100000"/>
              <a:buFont typeface="Noto Sans Symbols"/>
              <a:buChar char="●"/>
            </a:pPr>
            <a:r>
              <a:rPr lang="en" sz="2300">
                <a:solidFill>
                  <a:srgbClr val="333333"/>
                </a:solidFill>
              </a:rPr>
              <a:t>Bad for dense, real-valued vectors</a:t>
            </a:r>
          </a:p>
          <a:p>
            <a:pPr indent="-374650" lvl="0" marL="914400" rtl="0">
              <a:spcBef>
                <a:spcPts val="0"/>
              </a:spcBef>
              <a:buClr>
                <a:srgbClr val="333333"/>
              </a:buClr>
              <a:buSzPct val="100000"/>
              <a:buChar char="➔"/>
            </a:pPr>
            <a:r>
              <a:rPr lang="en" sz="2300">
                <a:solidFill>
                  <a:srgbClr val="333333"/>
                </a:solidFill>
              </a:rPr>
              <a:t>[0.123 0.456 0.789 -0.1011 …]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b="0" lang="en" sz="23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700">
                <a:solidFill>
                  <a:srgbClr val="333333"/>
                </a:solidFill>
              </a:rPr>
              <a:t>Indexes? Hash tables? Trees?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R-Tree (PostGIS)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0" y="1063674"/>
            <a:ext cx="4000500" cy="34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75" y="869100"/>
            <a:ext cx="3590100" cy="35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811625" y="4690650"/>
            <a:ext cx="25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Wikimedia Creative Commons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026725" y="4459200"/>
            <a:ext cx="25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Wikimedia Creative Commons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53102" y="204769"/>
            <a:ext cx="8032800" cy="858900"/>
          </a:xfrm>
          <a:prstGeom prst="rect">
            <a:avLst/>
          </a:prstGeom>
        </p:spPr>
        <p:txBody>
          <a:bodyPr anchorCtr="0" anchor="ctr" bIns="76025" lIns="76025" rIns="76025" wrap="square" tIns="76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R*-Tree 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080211" y="4749851"/>
            <a:ext cx="548700" cy="393600"/>
          </a:xfrm>
          <a:prstGeom prst="rect">
            <a:avLst/>
          </a:prstGeom>
        </p:spPr>
        <p:txBody>
          <a:bodyPr anchorCtr="0" anchor="t" bIns="0" lIns="0" rIns="0" wrap="square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75" y="974825"/>
            <a:ext cx="4096201" cy="3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776" y="1171644"/>
            <a:ext cx="3450390" cy="338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811625" y="4690650"/>
            <a:ext cx="25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Wikimedia Creative Commons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436475" y="4661000"/>
            <a:ext cx="25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Wikimedia Creative Commons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